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2" r:id="rId4"/>
    <p:sldId id="263" r:id="rId5"/>
    <p:sldId id="258" r:id="rId6"/>
    <p:sldId id="259" r:id="rId7"/>
    <p:sldId id="260" r:id="rId8"/>
    <p:sldId id="264" r:id="rId9"/>
    <p:sldId id="269" r:id="rId10"/>
    <p:sldId id="266" r:id="rId11"/>
    <p:sldId id="270" r:id="rId12"/>
    <p:sldId id="267" r:id="rId13"/>
    <p:sldId id="271" r:id="rId14"/>
    <p:sldId id="265"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8F551A-39E2-8F25-522C-73E39F8B730D}" v="123" dt="2021-12-13T02:53:54.192"/>
    <p1510:client id="{619B9F5A-17DD-6CBE-5F4D-07FCA338D14D}" v="984" dt="2021-12-13T00:01:59.127"/>
    <p1510:client id="{C1108FEA-B1A3-8AC4-3F32-FFC18E141321}" v="5" dt="2021-12-13T03:02:39.239"/>
    <p1510:client id="{CA7F72A8-9BB0-759D-419A-0A703627B478}" v="909" dt="2021-12-13T03:52:55.945"/>
    <p1510:client id="{DD63E19C-6BA6-49B1-857E-409D9BA4EC59}" v="537" dt="2021-12-13T00:18:21.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855B7-43E7-4E92-A2D2-6107DBAC1CCD}"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4FDE499B-EBDD-42E1-820B-15B5114AEF13}">
      <dgm:prSet/>
      <dgm:spPr/>
      <dgm:t>
        <a:bodyPr/>
        <a:lstStyle/>
        <a:p>
          <a:r>
            <a:rPr lang="en-US"/>
            <a:t>From the pie chart, we observe the distribution of the types of visitors visiting the hotel: </a:t>
          </a:r>
        </a:p>
      </dgm:t>
    </dgm:pt>
    <dgm:pt modelId="{AAEA07CA-01D9-4226-A827-8E98B2762499}" type="parTrans" cxnId="{B26E827F-C995-49DA-9171-152D98AA6099}">
      <dgm:prSet/>
      <dgm:spPr/>
      <dgm:t>
        <a:bodyPr/>
        <a:lstStyle/>
        <a:p>
          <a:endParaRPr lang="en-US"/>
        </a:p>
      </dgm:t>
    </dgm:pt>
    <dgm:pt modelId="{FE8EA56A-A1BA-41DE-A040-C3463A0670E6}" type="sibTrans" cxnId="{B26E827F-C995-49DA-9171-152D98AA6099}">
      <dgm:prSet/>
      <dgm:spPr/>
      <dgm:t>
        <a:bodyPr/>
        <a:lstStyle/>
        <a:p>
          <a:endParaRPr lang="en-US"/>
        </a:p>
      </dgm:t>
    </dgm:pt>
    <dgm:pt modelId="{79EADBB6-4162-4C7D-A9B0-FEFB891E136D}">
      <dgm:prSet/>
      <dgm:spPr/>
      <dgm:t>
        <a:bodyPr/>
        <a:lstStyle/>
        <a:p>
          <a:r>
            <a:rPr lang="en-US"/>
            <a:t>Couples constitute for over 70% of the bookings </a:t>
          </a:r>
        </a:p>
      </dgm:t>
    </dgm:pt>
    <dgm:pt modelId="{92A3238D-0E0A-439E-B49C-07698A771D1D}" type="parTrans" cxnId="{F1C3D45F-E299-4A21-84E0-298D84C3BC26}">
      <dgm:prSet/>
      <dgm:spPr/>
      <dgm:t>
        <a:bodyPr/>
        <a:lstStyle/>
        <a:p>
          <a:endParaRPr lang="en-US"/>
        </a:p>
      </dgm:t>
    </dgm:pt>
    <dgm:pt modelId="{5F78E6DC-BCAB-438A-9652-C532F6BD2EE0}" type="sibTrans" cxnId="{F1C3D45F-E299-4A21-84E0-298D84C3BC26}">
      <dgm:prSet/>
      <dgm:spPr/>
      <dgm:t>
        <a:bodyPr/>
        <a:lstStyle/>
        <a:p>
          <a:endParaRPr lang="en-US"/>
        </a:p>
      </dgm:t>
    </dgm:pt>
    <dgm:pt modelId="{0812BAB1-049F-40C9-AEA7-F17BB2AB0B8B}">
      <dgm:prSet/>
      <dgm:spPr/>
      <dgm:t>
        <a:bodyPr/>
        <a:lstStyle/>
        <a:p>
          <a:r>
            <a:rPr lang="en-US"/>
            <a:t>Next is followed by Solo travelers which are around 13%, Families which are around 12% and lastly Business travelers which are around 5%</a:t>
          </a:r>
        </a:p>
      </dgm:t>
    </dgm:pt>
    <dgm:pt modelId="{E4B07351-DFBD-43ED-B3C3-152EC16A8D17}" type="parTrans" cxnId="{522B7762-7B51-4332-8587-D5B8F281E7EB}">
      <dgm:prSet/>
      <dgm:spPr/>
      <dgm:t>
        <a:bodyPr/>
        <a:lstStyle/>
        <a:p>
          <a:endParaRPr lang="en-US"/>
        </a:p>
      </dgm:t>
    </dgm:pt>
    <dgm:pt modelId="{BA742A2C-341F-4974-9ADC-A57B7B1BCD09}" type="sibTrans" cxnId="{522B7762-7B51-4332-8587-D5B8F281E7EB}">
      <dgm:prSet/>
      <dgm:spPr/>
      <dgm:t>
        <a:bodyPr/>
        <a:lstStyle/>
        <a:p>
          <a:endParaRPr lang="en-US"/>
        </a:p>
      </dgm:t>
    </dgm:pt>
    <dgm:pt modelId="{4BDEA356-CF63-4F71-81B7-6304E4643375}" type="pres">
      <dgm:prSet presAssocID="{2BE855B7-43E7-4E92-A2D2-6107DBAC1CCD}" presName="Name0" presStyleCnt="0">
        <dgm:presLayoutVars>
          <dgm:dir/>
          <dgm:animLvl val="lvl"/>
          <dgm:resizeHandles val="exact"/>
        </dgm:presLayoutVars>
      </dgm:prSet>
      <dgm:spPr/>
    </dgm:pt>
    <dgm:pt modelId="{36A780CB-AA85-4E07-AED2-5B4536C8E6F4}" type="pres">
      <dgm:prSet presAssocID="{0812BAB1-049F-40C9-AEA7-F17BB2AB0B8B}" presName="boxAndChildren" presStyleCnt="0"/>
      <dgm:spPr/>
    </dgm:pt>
    <dgm:pt modelId="{AB3CAAE1-FC7E-4115-A5F8-15C62801AEA3}" type="pres">
      <dgm:prSet presAssocID="{0812BAB1-049F-40C9-AEA7-F17BB2AB0B8B}" presName="parentTextBox" presStyleLbl="node1" presStyleIdx="0" presStyleCnt="3"/>
      <dgm:spPr/>
    </dgm:pt>
    <dgm:pt modelId="{26488A63-46DE-42ED-AF49-83FC0B2268E5}" type="pres">
      <dgm:prSet presAssocID="{5F78E6DC-BCAB-438A-9652-C532F6BD2EE0}" presName="sp" presStyleCnt="0"/>
      <dgm:spPr/>
    </dgm:pt>
    <dgm:pt modelId="{E93E3D4F-55A8-472F-96B8-E49EDD08436C}" type="pres">
      <dgm:prSet presAssocID="{79EADBB6-4162-4C7D-A9B0-FEFB891E136D}" presName="arrowAndChildren" presStyleCnt="0"/>
      <dgm:spPr/>
    </dgm:pt>
    <dgm:pt modelId="{D3A5A088-D9FE-4C7B-8F7E-905592FAD77E}" type="pres">
      <dgm:prSet presAssocID="{79EADBB6-4162-4C7D-A9B0-FEFB891E136D}" presName="parentTextArrow" presStyleLbl="node1" presStyleIdx="1" presStyleCnt="3"/>
      <dgm:spPr/>
    </dgm:pt>
    <dgm:pt modelId="{AF169ABA-459D-4C2B-B19E-277A259BD4B7}" type="pres">
      <dgm:prSet presAssocID="{FE8EA56A-A1BA-41DE-A040-C3463A0670E6}" presName="sp" presStyleCnt="0"/>
      <dgm:spPr/>
    </dgm:pt>
    <dgm:pt modelId="{5BD3E51A-02A4-4F7E-A986-FD8883426427}" type="pres">
      <dgm:prSet presAssocID="{4FDE499B-EBDD-42E1-820B-15B5114AEF13}" presName="arrowAndChildren" presStyleCnt="0"/>
      <dgm:spPr/>
    </dgm:pt>
    <dgm:pt modelId="{4157A657-F5C3-49C0-A134-DFBF53A17E29}" type="pres">
      <dgm:prSet presAssocID="{4FDE499B-EBDD-42E1-820B-15B5114AEF13}" presName="parentTextArrow" presStyleLbl="node1" presStyleIdx="2" presStyleCnt="3"/>
      <dgm:spPr/>
    </dgm:pt>
  </dgm:ptLst>
  <dgm:cxnLst>
    <dgm:cxn modelId="{BDAEEB20-9279-4508-98A8-03EC40C481E2}" type="presOf" srcId="{0812BAB1-049F-40C9-AEA7-F17BB2AB0B8B}" destId="{AB3CAAE1-FC7E-4115-A5F8-15C62801AEA3}" srcOrd="0" destOrd="0" presId="urn:microsoft.com/office/officeart/2005/8/layout/process4"/>
    <dgm:cxn modelId="{F1C3D45F-E299-4A21-84E0-298D84C3BC26}" srcId="{2BE855B7-43E7-4E92-A2D2-6107DBAC1CCD}" destId="{79EADBB6-4162-4C7D-A9B0-FEFB891E136D}" srcOrd="1" destOrd="0" parTransId="{92A3238D-0E0A-439E-B49C-07698A771D1D}" sibTransId="{5F78E6DC-BCAB-438A-9652-C532F6BD2EE0}"/>
    <dgm:cxn modelId="{522B7762-7B51-4332-8587-D5B8F281E7EB}" srcId="{2BE855B7-43E7-4E92-A2D2-6107DBAC1CCD}" destId="{0812BAB1-049F-40C9-AEA7-F17BB2AB0B8B}" srcOrd="2" destOrd="0" parTransId="{E4B07351-DFBD-43ED-B3C3-152EC16A8D17}" sibTransId="{BA742A2C-341F-4974-9ADC-A57B7B1BCD09}"/>
    <dgm:cxn modelId="{E15E8174-926C-46A5-9447-0E3FAEC7651C}" type="presOf" srcId="{2BE855B7-43E7-4E92-A2D2-6107DBAC1CCD}" destId="{4BDEA356-CF63-4F71-81B7-6304E4643375}" srcOrd="0" destOrd="0" presId="urn:microsoft.com/office/officeart/2005/8/layout/process4"/>
    <dgm:cxn modelId="{B26E827F-C995-49DA-9171-152D98AA6099}" srcId="{2BE855B7-43E7-4E92-A2D2-6107DBAC1CCD}" destId="{4FDE499B-EBDD-42E1-820B-15B5114AEF13}" srcOrd="0" destOrd="0" parTransId="{AAEA07CA-01D9-4226-A827-8E98B2762499}" sibTransId="{FE8EA56A-A1BA-41DE-A040-C3463A0670E6}"/>
    <dgm:cxn modelId="{B5FAAAA4-91D4-4CDD-BD5E-85708E5375C8}" type="presOf" srcId="{4FDE499B-EBDD-42E1-820B-15B5114AEF13}" destId="{4157A657-F5C3-49C0-A134-DFBF53A17E29}" srcOrd="0" destOrd="0" presId="urn:microsoft.com/office/officeart/2005/8/layout/process4"/>
    <dgm:cxn modelId="{4339F3CE-0D52-47A3-A043-F5CBFD087D57}" type="presOf" srcId="{79EADBB6-4162-4C7D-A9B0-FEFB891E136D}" destId="{D3A5A088-D9FE-4C7B-8F7E-905592FAD77E}" srcOrd="0" destOrd="0" presId="urn:microsoft.com/office/officeart/2005/8/layout/process4"/>
    <dgm:cxn modelId="{72EE6B45-E53C-4D3E-8883-DA36E50ADD6D}" type="presParOf" srcId="{4BDEA356-CF63-4F71-81B7-6304E4643375}" destId="{36A780CB-AA85-4E07-AED2-5B4536C8E6F4}" srcOrd="0" destOrd="0" presId="urn:microsoft.com/office/officeart/2005/8/layout/process4"/>
    <dgm:cxn modelId="{5EFCD69B-B609-4E2B-BD0B-A4626A9F57F6}" type="presParOf" srcId="{36A780CB-AA85-4E07-AED2-5B4536C8E6F4}" destId="{AB3CAAE1-FC7E-4115-A5F8-15C62801AEA3}" srcOrd="0" destOrd="0" presId="urn:microsoft.com/office/officeart/2005/8/layout/process4"/>
    <dgm:cxn modelId="{7547E1DF-637C-44F5-9394-B1C093B50DB3}" type="presParOf" srcId="{4BDEA356-CF63-4F71-81B7-6304E4643375}" destId="{26488A63-46DE-42ED-AF49-83FC0B2268E5}" srcOrd="1" destOrd="0" presId="urn:microsoft.com/office/officeart/2005/8/layout/process4"/>
    <dgm:cxn modelId="{E5E0ABAC-2FC0-4BCE-A555-6DFE4C2666BD}" type="presParOf" srcId="{4BDEA356-CF63-4F71-81B7-6304E4643375}" destId="{E93E3D4F-55A8-472F-96B8-E49EDD08436C}" srcOrd="2" destOrd="0" presId="urn:microsoft.com/office/officeart/2005/8/layout/process4"/>
    <dgm:cxn modelId="{E9BC4E7D-1BAB-444F-B3BF-E0C13BB5B550}" type="presParOf" srcId="{E93E3D4F-55A8-472F-96B8-E49EDD08436C}" destId="{D3A5A088-D9FE-4C7B-8F7E-905592FAD77E}" srcOrd="0" destOrd="0" presId="urn:microsoft.com/office/officeart/2005/8/layout/process4"/>
    <dgm:cxn modelId="{2349550C-E9F9-414B-8BD3-9CB3ECEA686A}" type="presParOf" srcId="{4BDEA356-CF63-4F71-81B7-6304E4643375}" destId="{AF169ABA-459D-4C2B-B19E-277A259BD4B7}" srcOrd="3" destOrd="0" presId="urn:microsoft.com/office/officeart/2005/8/layout/process4"/>
    <dgm:cxn modelId="{3A8B3465-B496-4E1C-A45B-5628EB85C9F9}" type="presParOf" srcId="{4BDEA356-CF63-4F71-81B7-6304E4643375}" destId="{5BD3E51A-02A4-4F7E-A986-FD8883426427}" srcOrd="4" destOrd="0" presId="urn:microsoft.com/office/officeart/2005/8/layout/process4"/>
    <dgm:cxn modelId="{3B6763AA-8FD9-4C86-B1D7-57D4ADD5E0A6}" type="presParOf" srcId="{5BD3E51A-02A4-4F7E-A986-FD8883426427}" destId="{4157A657-F5C3-49C0-A134-DFBF53A17E2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57F486-442C-40FA-826A-569C905A6E02}"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7C3701CE-39A8-4E7B-989B-BF6B0B038A2E}">
      <dgm:prSet/>
      <dgm:spPr/>
      <dgm:t>
        <a:bodyPr/>
        <a:lstStyle/>
        <a:p>
          <a:r>
            <a:rPr lang="en-US"/>
            <a:t>Our observations have suggested that customers cancel their bookings if they do not get room of their choice. Hence, we recommend that the hotel increases the availability of type A rooms so that more customers will be satisfied and in turn attract more customers.</a:t>
          </a:r>
        </a:p>
      </dgm:t>
    </dgm:pt>
    <dgm:pt modelId="{E1944CA3-5FB8-4AAB-812D-79013614E9C7}" type="parTrans" cxnId="{FC932E78-96A1-4BE2-B497-6EA9D83813E2}">
      <dgm:prSet/>
      <dgm:spPr/>
      <dgm:t>
        <a:bodyPr/>
        <a:lstStyle/>
        <a:p>
          <a:endParaRPr lang="en-US"/>
        </a:p>
      </dgm:t>
    </dgm:pt>
    <dgm:pt modelId="{97E7A3DD-B8A6-4620-895A-8B84197BBB2D}" type="sibTrans" cxnId="{FC932E78-96A1-4BE2-B497-6EA9D83813E2}">
      <dgm:prSet/>
      <dgm:spPr/>
      <dgm:t>
        <a:bodyPr/>
        <a:lstStyle/>
        <a:p>
          <a:endParaRPr lang="en-US"/>
        </a:p>
      </dgm:t>
    </dgm:pt>
    <dgm:pt modelId="{DF868162-FB86-49D6-B497-97C46680CC5D}">
      <dgm:prSet/>
      <dgm:spPr/>
      <dgm:t>
        <a:bodyPr/>
        <a:lstStyle/>
        <a:p>
          <a:r>
            <a:rPr lang="en-US"/>
            <a:t>We have also observed that customers are more likely to not cancel their bookings if they get a parking spot. Hence, the hotel should plan for more parking spaces and provide each customer with at least one parking space so that cancellations could be minimized</a:t>
          </a:r>
        </a:p>
      </dgm:t>
    </dgm:pt>
    <dgm:pt modelId="{F6038C03-A273-4D16-B035-780B1883923D}" type="parTrans" cxnId="{4AB20A94-1B44-416B-B9F0-540769C82624}">
      <dgm:prSet/>
      <dgm:spPr/>
      <dgm:t>
        <a:bodyPr/>
        <a:lstStyle/>
        <a:p>
          <a:endParaRPr lang="en-US"/>
        </a:p>
      </dgm:t>
    </dgm:pt>
    <dgm:pt modelId="{B0C27450-8D23-4205-9A1C-DEFA02DB32A9}" type="sibTrans" cxnId="{4AB20A94-1B44-416B-B9F0-540769C82624}">
      <dgm:prSet/>
      <dgm:spPr/>
      <dgm:t>
        <a:bodyPr/>
        <a:lstStyle/>
        <a:p>
          <a:endParaRPr lang="en-US"/>
        </a:p>
      </dgm:t>
    </dgm:pt>
    <dgm:pt modelId="{C3079D66-814C-4AB6-B623-B24A5A29381F}">
      <dgm:prSet/>
      <dgm:spPr/>
      <dgm:t>
        <a:bodyPr/>
        <a:lstStyle/>
        <a:p>
          <a:r>
            <a:rPr lang="en-US"/>
            <a:t>Customers are also likely to cancel their bookings if they haven’t made any previous deposits to confirm their bookings. Hence, we recommend that the hotels should encourage but not force the customers to pay some sort of deposit so that they feel compelled to stick to their bookings. If the customers are not willing to pay the deposit, then a fixed percentage of cancellation fee should be imposed on the customers. </a:t>
          </a:r>
        </a:p>
      </dgm:t>
    </dgm:pt>
    <dgm:pt modelId="{3DDFD9A2-7825-4B91-9379-E75BC4149CB5}" type="parTrans" cxnId="{4E41C1DE-546A-4E45-8BDB-6099617EDA66}">
      <dgm:prSet/>
      <dgm:spPr/>
      <dgm:t>
        <a:bodyPr/>
        <a:lstStyle/>
        <a:p>
          <a:endParaRPr lang="en-US"/>
        </a:p>
      </dgm:t>
    </dgm:pt>
    <dgm:pt modelId="{AAC796B8-B3F9-4681-9BE3-C44849CB6067}" type="sibTrans" cxnId="{4E41C1DE-546A-4E45-8BDB-6099617EDA66}">
      <dgm:prSet/>
      <dgm:spPr/>
      <dgm:t>
        <a:bodyPr/>
        <a:lstStyle/>
        <a:p>
          <a:endParaRPr lang="en-US"/>
        </a:p>
      </dgm:t>
    </dgm:pt>
    <dgm:pt modelId="{177A3563-DC2C-4EE4-AE42-B67A31BF2004}" type="pres">
      <dgm:prSet presAssocID="{8C57F486-442C-40FA-826A-569C905A6E02}" presName="linear" presStyleCnt="0">
        <dgm:presLayoutVars>
          <dgm:animLvl val="lvl"/>
          <dgm:resizeHandles val="exact"/>
        </dgm:presLayoutVars>
      </dgm:prSet>
      <dgm:spPr/>
    </dgm:pt>
    <dgm:pt modelId="{704E3F01-7B31-4642-B6D1-456EAE13ED2E}" type="pres">
      <dgm:prSet presAssocID="{7C3701CE-39A8-4E7B-989B-BF6B0B038A2E}" presName="parentText" presStyleLbl="node1" presStyleIdx="0" presStyleCnt="3">
        <dgm:presLayoutVars>
          <dgm:chMax val="0"/>
          <dgm:bulletEnabled val="1"/>
        </dgm:presLayoutVars>
      </dgm:prSet>
      <dgm:spPr/>
    </dgm:pt>
    <dgm:pt modelId="{F3C4A067-A1B1-4DAD-A5D0-FC6D29257D59}" type="pres">
      <dgm:prSet presAssocID="{97E7A3DD-B8A6-4620-895A-8B84197BBB2D}" presName="spacer" presStyleCnt="0"/>
      <dgm:spPr/>
    </dgm:pt>
    <dgm:pt modelId="{5CF8F1D1-6CF2-4CAB-AFEF-447DD0721BDB}" type="pres">
      <dgm:prSet presAssocID="{DF868162-FB86-49D6-B497-97C46680CC5D}" presName="parentText" presStyleLbl="node1" presStyleIdx="1" presStyleCnt="3">
        <dgm:presLayoutVars>
          <dgm:chMax val="0"/>
          <dgm:bulletEnabled val="1"/>
        </dgm:presLayoutVars>
      </dgm:prSet>
      <dgm:spPr/>
    </dgm:pt>
    <dgm:pt modelId="{0A5945C0-94F6-423E-B0C8-0B597440A8DF}" type="pres">
      <dgm:prSet presAssocID="{B0C27450-8D23-4205-9A1C-DEFA02DB32A9}" presName="spacer" presStyleCnt="0"/>
      <dgm:spPr/>
    </dgm:pt>
    <dgm:pt modelId="{A72382F4-E7B8-4FEE-934C-28C6AD615905}" type="pres">
      <dgm:prSet presAssocID="{C3079D66-814C-4AB6-B623-B24A5A29381F}" presName="parentText" presStyleLbl="node1" presStyleIdx="2" presStyleCnt="3">
        <dgm:presLayoutVars>
          <dgm:chMax val="0"/>
          <dgm:bulletEnabled val="1"/>
        </dgm:presLayoutVars>
      </dgm:prSet>
      <dgm:spPr/>
    </dgm:pt>
  </dgm:ptLst>
  <dgm:cxnLst>
    <dgm:cxn modelId="{025F5B0D-270A-4793-941A-43F72719210D}" type="presOf" srcId="{7C3701CE-39A8-4E7B-989B-BF6B0B038A2E}" destId="{704E3F01-7B31-4642-B6D1-456EAE13ED2E}" srcOrd="0" destOrd="0" presId="urn:microsoft.com/office/officeart/2005/8/layout/vList2"/>
    <dgm:cxn modelId="{3030D871-5FE1-4D02-AE71-6F8FE4DC8B4C}" type="presOf" srcId="{8C57F486-442C-40FA-826A-569C905A6E02}" destId="{177A3563-DC2C-4EE4-AE42-B67A31BF2004}" srcOrd="0" destOrd="0" presId="urn:microsoft.com/office/officeart/2005/8/layout/vList2"/>
    <dgm:cxn modelId="{FC932E78-96A1-4BE2-B497-6EA9D83813E2}" srcId="{8C57F486-442C-40FA-826A-569C905A6E02}" destId="{7C3701CE-39A8-4E7B-989B-BF6B0B038A2E}" srcOrd="0" destOrd="0" parTransId="{E1944CA3-5FB8-4AAB-812D-79013614E9C7}" sibTransId="{97E7A3DD-B8A6-4620-895A-8B84197BBB2D}"/>
    <dgm:cxn modelId="{C8CC6F8C-E39D-4B4B-9894-05B2BB63938D}" type="presOf" srcId="{DF868162-FB86-49D6-B497-97C46680CC5D}" destId="{5CF8F1D1-6CF2-4CAB-AFEF-447DD0721BDB}" srcOrd="0" destOrd="0" presId="urn:microsoft.com/office/officeart/2005/8/layout/vList2"/>
    <dgm:cxn modelId="{71AF2092-9613-4A74-A635-31E3E52D0B5C}" type="presOf" srcId="{C3079D66-814C-4AB6-B623-B24A5A29381F}" destId="{A72382F4-E7B8-4FEE-934C-28C6AD615905}" srcOrd="0" destOrd="0" presId="urn:microsoft.com/office/officeart/2005/8/layout/vList2"/>
    <dgm:cxn modelId="{4AB20A94-1B44-416B-B9F0-540769C82624}" srcId="{8C57F486-442C-40FA-826A-569C905A6E02}" destId="{DF868162-FB86-49D6-B497-97C46680CC5D}" srcOrd="1" destOrd="0" parTransId="{F6038C03-A273-4D16-B035-780B1883923D}" sibTransId="{B0C27450-8D23-4205-9A1C-DEFA02DB32A9}"/>
    <dgm:cxn modelId="{4E41C1DE-546A-4E45-8BDB-6099617EDA66}" srcId="{8C57F486-442C-40FA-826A-569C905A6E02}" destId="{C3079D66-814C-4AB6-B623-B24A5A29381F}" srcOrd="2" destOrd="0" parTransId="{3DDFD9A2-7825-4B91-9379-E75BC4149CB5}" sibTransId="{AAC796B8-B3F9-4681-9BE3-C44849CB6067}"/>
    <dgm:cxn modelId="{095DBEA1-D53A-43C5-8CBA-4CAD1D6ABD22}" type="presParOf" srcId="{177A3563-DC2C-4EE4-AE42-B67A31BF2004}" destId="{704E3F01-7B31-4642-B6D1-456EAE13ED2E}" srcOrd="0" destOrd="0" presId="urn:microsoft.com/office/officeart/2005/8/layout/vList2"/>
    <dgm:cxn modelId="{2DEE4C9B-E07A-43C1-A27B-87BCF2B10A3B}" type="presParOf" srcId="{177A3563-DC2C-4EE4-AE42-B67A31BF2004}" destId="{F3C4A067-A1B1-4DAD-A5D0-FC6D29257D59}" srcOrd="1" destOrd="0" presId="urn:microsoft.com/office/officeart/2005/8/layout/vList2"/>
    <dgm:cxn modelId="{78BDE16A-9ADA-476A-98FD-04C636C8EC39}" type="presParOf" srcId="{177A3563-DC2C-4EE4-AE42-B67A31BF2004}" destId="{5CF8F1D1-6CF2-4CAB-AFEF-447DD0721BDB}" srcOrd="2" destOrd="0" presId="urn:microsoft.com/office/officeart/2005/8/layout/vList2"/>
    <dgm:cxn modelId="{E93F77BF-68C1-4DBD-9E9B-E7BBCC3BEA6D}" type="presParOf" srcId="{177A3563-DC2C-4EE4-AE42-B67A31BF2004}" destId="{0A5945C0-94F6-423E-B0C8-0B597440A8DF}" srcOrd="3" destOrd="0" presId="urn:microsoft.com/office/officeart/2005/8/layout/vList2"/>
    <dgm:cxn modelId="{555D7847-C983-4F21-A8F6-E264EBC2B9BE}" type="presParOf" srcId="{177A3563-DC2C-4EE4-AE42-B67A31BF2004}" destId="{A72382F4-E7B8-4FEE-934C-28C6AD615905}"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CAAE1-FC7E-4115-A5F8-15C62801AEA3}">
      <dsp:nvSpPr>
        <dsp:cNvPr id="0" name=""/>
        <dsp:cNvSpPr/>
      </dsp:nvSpPr>
      <dsp:spPr>
        <a:xfrm>
          <a:off x="0" y="4130587"/>
          <a:ext cx="4221222" cy="13557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Next is followed by Solo travelers which are around 13%, Families which are around 12% and lastly Business travelers which are around 5%</a:t>
          </a:r>
        </a:p>
      </dsp:txBody>
      <dsp:txXfrm>
        <a:off x="0" y="4130587"/>
        <a:ext cx="4221222" cy="1355751"/>
      </dsp:txXfrm>
    </dsp:sp>
    <dsp:sp modelId="{D3A5A088-D9FE-4C7B-8F7E-905592FAD77E}">
      <dsp:nvSpPr>
        <dsp:cNvPr id="0" name=""/>
        <dsp:cNvSpPr/>
      </dsp:nvSpPr>
      <dsp:spPr>
        <a:xfrm rot="10800000">
          <a:off x="0" y="2065778"/>
          <a:ext cx="4221222" cy="20851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Couples constitute for over 70% of the bookings </a:t>
          </a:r>
        </a:p>
      </dsp:txBody>
      <dsp:txXfrm rot="10800000">
        <a:off x="0" y="2065778"/>
        <a:ext cx="4221222" cy="1354865"/>
      </dsp:txXfrm>
    </dsp:sp>
    <dsp:sp modelId="{4157A657-F5C3-49C0-A134-DFBF53A17E29}">
      <dsp:nvSpPr>
        <dsp:cNvPr id="0" name=""/>
        <dsp:cNvSpPr/>
      </dsp:nvSpPr>
      <dsp:spPr>
        <a:xfrm rot="10800000">
          <a:off x="0" y="969"/>
          <a:ext cx="4221222" cy="2085145"/>
        </a:xfrm>
        <a:prstGeom prst="up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From the pie chart, we observe the distribution of the types of visitors visiting the hotel: </a:t>
          </a:r>
        </a:p>
      </dsp:txBody>
      <dsp:txXfrm rot="10800000">
        <a:off x="0" y="969"/>
        <a:ext cx="4221222" cy="1354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E3F01-7B31-4642-B6D1-456EAE13ED2E}">
      <dsp:nvSpPr>
        <dsp:cNvPr id="0" name=""/>
        <dsp:cNvSpPr/>
      </dsp:nvSpPr>
      <dsp:spPr>
        <a:xfrm>
          <a:off x="0" y="81610"/>
          <a:ext cx="7800258" cy="162220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Our observations have suggested that customers cancel their bookings if they do not get room of their choice. Hence, we recommend that the hotel increases the availability of type A rooms so that more customers will be satisfied and in turn attract more customers.</a:t>
          </a:r>
        </a:p>
      </dsp:txBody>
      <dsp:txXfrm>
        <a:off x="79190" y="160800"/>
        <a:ext cx="7641878" cy="1463825"/>
      </dsp:txXfrm>
    </dsp:sp>
    <dsp:sp modelId="{5CF8F1D1-6CF2-4CAB-AFEF-447DD0721BDB}">
      <dsp:nvSpPr>
        <dsp:cNvPr id="0" name=""/>
        <dsp:cNvSpPr/>
      </dsp:nvSpPr>
      <dsp:spPr>
        <a:xfrm>
          <a:off x="0" y="1749895"/>
          <a:ext cx="7800258" cy="162220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We have also observed that customers are more likely to not cancel their bookings if they get a parking spot. Hence, the hotel should plan for more parking spaces and provide each customer with at least one parking space so that cancellations could be minimized</a:t>
          </a:r>
        </a:p>
      </dsp:txBody>
      <dsp:txXfrm>
        <a:off x="79190" y="1829085"/>
        <a:ext cx="7641878" cy="1463825"/>
      </dsp:txXfrm>
    </dsp:sp>
    <dsp:sp modelId="{A72382F4-E7B8-4FEE-934C-28C6AD615905}">
      <dsp:nvSpPr>
        <dsp:cNvPr id="0" name=""/>
        <dsp:cNvSpPr/>
      </dsp:nvSpPr>
      <dsp:spPr>
        <a:xfrm>
          <a:off x="0" y="3418180"/>
          <a:ext cx="7800258" cy="162220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Customers are also likely to cancel their bookings if they haven’t made any previous deposits to confirm their bookings. Hence, we recommend that the hotels should encourage but not force the customers to pay some sort of deposit so that they feel compelled to stick to their bookings. If the customers are not willing to pay the deposit, then a fixed percentage of cancellation fee should be imposed on the customers. </a:t>
          </a:r>
        </a:p>
      </dsp:txBody>
      <dsp:txXfrm>
        <a:off x="79190" y="3497370"/>
        <a:ext cx="7641878" cy="1463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odi.org/event/odi-fridays-the-role-of-open-data-in-delivering-bristols-new-smart-city-strateg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blog.trustico.com/cyber-security/hotels-payment-hacked-customer-details-stolen.php" TargetMode="External"/><Relationship Id="rId7" Type="http://schemas.openxmlformats.org/officeDocument/2006/relationships/diagramColors" Target="../diagrams/colors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70323761@N00/4982847162/"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flickr.com/photos/wwarby/8190967524/"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matbooth/392568951/" TargetMode="External"/><Relationship Id="rId7" Type="http://schemas.openxmlformats.org/officeDocument/2006/relationships/hyperlink" Target="https://creativecommons.org/licenses/by-sa/3.0/" TargetMode="Externa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en.wikipedia.org/wiki/The_Taj_Mahal_Palace_Hotel"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picture containing water, outdoor, sky, river&#10;&#10;Description automatically generated">
            <a:extLst>
              <a:ext uri="{FF2B5EF4-FFF2-40B4-BE49-F238E27FC236}">
                <a16:creationId xmlns:a16="http://schemas.microsoft.com/office/drawing/2014/main" id="{B31950F5-6316-4194-97DE-785DC027CBFD}"/>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l="13432" r="813" b="1"/>
          <a:stretch/>
        </p:blipFill>
        <p:spPr>
          <a:xfrm>
            <a:off x="20" y="10"/>
            <a:ext cx="12188930" cy="6857990"/>
          </a:xfrm>
          <a:prstGeom prst="rect">
            <a:avLst/>
          </a:prstGeom>
        </p:spPr>
      </p:pic>
      <p:sp>
        <p:nvSpPr>
          <p:cNvPr id="2" name="Title 1"/>
          <p:cNvSpPr>
            <a:spLocks noGrp="1"/>
          </p:cNvSpPr>
          <p:nvPr>
            <p:ph type="ctrTitle"/>
          </p:nvPr>
        </p:nvSpPr>
        <p:spPr>
          <a:xfrm>
            <a:off x="1524000" y="1122363"/>
            <a:ext cx="9144000" cy="3063240"/>
          </a:xfrm>
        </p:spPr>
        <p:txBody>
          <a:bodyPr>
            <a:normAutofit/>
          </a:bodyPr>
          <a:lstStyle/>
          <a:p>
            <a:r>
              <a:rPr lang="en-US" sz="5100">
                <a:solidFill>
                  <a:srgbClr val="FFFFFF"/>
                </a:solidFill>
                <a:cs typeface="Calibri Light"/>
              </a:rPr>
              <a:t>IST 687 Project</a:t>
            </a:r>
            <a:br>
              <a:rPr lang="en-US" sz="5100">
                <a:solidFill>
                  <a:srgbClr val="FFFFFF"/>
                </a:solidFill>
                <a:cs typeface="Calibri Light"/>
              </a:rPr>
            </a:br>
            <a:r>
              <a:rPr lang="en-US" sz="5100">
                <a:solidFill>
                  <a:srgbClr val="FFFFFF"/>
                </a:solidFill>
                <a:cs typeface="Calibri Light"/>
              </a:rPr>
              <a:t>TAJ Hotel Recommendation Project</a:t>
            </a:r>
            <a:br>
              <a:rPr lang="en-US" sz="5100">
                <a:solidFill>
                  <a:srgbClr val="FFFFFF"/>
                </a:solidFill>
                <a:cs typeface="Calibri Light"/>
              </a:rPr>
            </a:br>
            <a:endParaRPr lang="en-US" sz="5100">
              <a:solidFill>
                <a:srgbClr val="FFFFFF"/>
              </a:solidFill>
            </a:endParaRPr>
          </a:p>
        </p:txBody>
      </p:sp>
      <p:sp>
        <p:nvSpPr>
          <p:cNvPr id="3" name="Subtitle 2"/>
          <p:cNvSpPr>
            <a:spLocks noGrp="1"/>
          </p:cNvSpPr>
          <p:nvPr>
            <p:ph type="subTitle" idx="1"/>
          </p:nvPr>
        </p:nvSpPr>
        <p:spPr>
          <a:xfrm>
            <a:off x="1527048" y="4599432"/>
            <a:ext cx="9144000" cy="1536192"/>
          </a:xfrm>
        </p:spPr>
        <p:txBody>
          <a:bodyPr vert="horz" lIns="91440" tIns="45720" rIns="91440" bIns="45720" rtlCol="0" anchor="t">
            <a:normAutofit/>
          </a:bodyPr>
          <a:lstStyle/>
          <a:p>
            <a:r>
              <a:rPr lang="en-US" dirty="0">
                <a:solidFill>
                  <a:srgbClr val="FFFFFF"/>
                </a:solidFill>
                <a:cs typeface="Calibri"/>
              </a:rPr>
              <a:t>Prajakta Mane - 867969039</a:t>
            </a:r>
          </a:p>
          <a:p>
            <a:r>
              <a:rPr lang="en-US" dirty="0">
                <a:solidFill>
                  <a:srgbClr val="FFFFFF"/>
                </a:solidFill>
                <a:cs typeface="Calibri"/>
              </a:rPr>
              <a:t>Sayali Sant - 747787412</a:t>
            </a:r>
          </a:p>
          <a:p>
            <a:r>
              <a:rPr lang="en-US" dirty="0">
                <a:solidFill>
                  <a:srgbClr val="FFFFFF"/>
                </a:solidFill>
                <a:cs typeface="Calibri"/>
              </a:rPr>
              <a:t>Ameya </a:t>
            </a:r>
            <a:r>
              <a:rPr lang="en-US" dirty="0" err="1">
                <a:solidFill>
                  <a:srgbClr val="FFFFFF"/>
                </a:solidFill>
                <a:cs typeface="Calibri"/>
              </a:rPr>
              <a:t>Mangaonkar</a:t>
            </a:r>
            <a:r>
              <a:rPr lang="en-US" dirty="0">
                <a:solidFill>
                  <a:srgbClr val="FFFFFF"/>
                </a:solidFill>
                <a:cs typeface="Calibri"/>
              </a:rPr>
              <a:t> - 601634662</a:t>
            </a:r>
          </a:p>
        </p:txBody>
      </p:sp>
      <p:sp>
        <p:nvSpPr>
          <p:cNvPr id="2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25117E8-6F6C-478D-AF25-8A69CE26130E}"/>
              </a:ext>
            </a:extLst>
          </p:cNvPr>
          <p:cNvSpPr txBox="1"/>
          <p:nvPr/>
        </p:nvSpPr>
        <p:spPr>
          <a:xfrm>
            <a:off x="986748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534B-223B-47F2-AA96-5FEE83F4D2CB}"/>
              </a:ext>
            </a:extLst>
          </p:cNvPr>
          <p:cNvSpPr>
            <a:spLocks noGrp="1"/>
          </p:cNvSpPr>
          <p:nvPr>
            <p:ph type="title"/>
          </p:nvPr>
        </p:nvSpPr>
        <p:spPr>
          <a:xfrm>
            <a:off x="590872" y="244979"/>
            <a:ext cx="3505495" cy="1729477"/>
          </a:xfrm>
        </p:spPr>
        <p:txBody>
          <a:bodyPr>
            <a:normAutofit/>
          </a:bodyPr>
          <a:lstStyle/>
          <a:p>
            <a:r>
              <a:rPr lang="en-US">
                <a:cs typeface="Calibri Light"/>
              </a:rPr>
              <a:t>Meal type Analysis</a:t>
            </a:r>
            <a:endParaRPr lang="en-US"/>
          </a:p>
        </p:txBody>
      </p:sp>
      <p:sp>
        <p:nvSpPr>
          <p:cNvPr id="8" name="Content Placeholder 7">
            <a:extLst>
              <a:ext uri="{FF2B5EF4-FFF2-40B4-BE49-F238E27FC236}">
                <a16:creationId xmlns:a16="http://schemas.microsoft.com/office/drawing/2014/main" id="{600DE141-9F57-44FA-8E79-DA83FD556222}"/>
              </a:ext>
            </a:extLst>
          </p:cNvPr>
          <p:cNvSpPr>
            <a:spLocks noGrp="1"/>
          </p:cNvSpPr>
          <p:nvPr>
            <p:ph idx="1"/>
          </p:nvPr>
        </p:nvSpPr>
        <p:spPr>
          <a:xfrm>
            <a:off x="438700" y="2050483"/>
            <a:ext cx="3505494" cy="3785419"/>
          </a:xfrm>
        </p:spPr>
        <p:txBody>
          <a:bodyPr vert="horz" lIns="91440" tIns="45720" rIns="91440" bIns="45720" rtlCol="0" anchor="t">
            <a:noAutofit/>
          </a:bodyPr>
          <a:lstStyle/>
          <a:p>
            <a:r>
              <a:rPr lang="en-US" sz="2000">
                <a:ea typeface="+mn-lt"/>
                <a:cs typeface="+mn-lt"/>
              </a:rPr>
              <a:t>6% of the people who have already visited the hotel choose their meal type as bed and breakfast and do not cancel the booking</a:t>
            </a:r>
          </a:p>
          <a:p>
            <a:r>
              <a:rPr lang="en-US" sz="2000">
                <a:ea typeface="+mn-lt"/>
                <a:cs typeface="+mn-lt"/>
              </a:rPr>
              <a:t>When the meal type is undefined, 4% of the customers who visit the hotel before cancelling their booking.</a:t>
            </a:r>
          </a:p>
          <a:p>
            <a:r>
              <a:rPr lang="en-US" sz="2000">
                <a:ea typeface="+mn-lt"/>
                <a:cs typeface="+mn-lt"/>
              </a:rPr>
              <a:t>If we want to increase the booking rate in the hotel, Bed &amp; Breakfast should be provided</a:t>
            </a:r>
          </a:p>
        </p:txBody>
      </p:sp>
      <p:sp>
        <p:nvSpPr>
          <p:cNvPr id="18" name="Rectangle 1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C1D48B2D-A789-43C5-BE62-321AEE0A1464}"/>
              </a:ext>
            </a:extLst>
          </p:cNvPr>
          <p:cNvPicPr>
            <a:picLocks noChangeAspect="1"/>
          </p:cNvPicPr>
          <p:nvPr/>
        </p:nvPicPr>
        <p:blipFill>
          <a:blip r:embed="rId2"/>
          <a:stretch>
            <a:fillRect/>
          </a:stretch>
        </p:blipFill>
        <p:spPr>
          <a:xfrm>
            <a:off x="5405862" y="1561384"/>
            <a:ext cx="6019331" cy="3731985"/>
          </a:xfrm>
          <a:prstGeom prst="rect">
            <a:avLst/>
          </a:prstGeom>
          <a:effectLst/>
        </p:spPr>
      </p:pic>
    </p:spTree>
    <p:extLst>
      <p:ext uri="{BB962C8B-B14F-4D97-AF65-F5344CB8AC3E}">
        <p14:creationId xmlns:p14="http://schemas.microsoft.com/office/powerpoint/2010/main" val="2701521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534B-223B-47F2-AA96-5FEE83F4D2CB}"/>
              </a:ext>
            </a:extLst>
          </p:cNvPr>
          <p:cNvSpPr>
            <a:spLocks noGrp="1"/>
          </p:cNvSpPr>
          <p:nvPr>
            <p:ph type="title"/>
          </p:nvPr>
        </p:nvSpPr>
        <p:spPr>
          <a:xfrm>
            <a:off x="412709" y="492106"/>
            <a:ext cx="3985555" cy="1622321"/>
          </a:xfrm>
        </p:spPr>
        <p:txBody>
          <a:bodyPr>
            <a:normAutofit fontScale="90000"/>
          </a:bodyPr>
          <a:lstStyle/>
          <a:p>
            <a:r>
              <a:rPr lang="en-US">
                <a:cs typeface="Calibri Light"/>
              </a:rPr>
              <a:t>Repeated Customer Analysis</a:t>
            </a:r>
            <a:endParaRPr lang="en-US"/>
          </a:p>
        </p:txBody>
      </p:sp>
      <p:sp>
        <p:nvSpPr>
          <p:cNvPr id="8" name="Content Placeholder 7">
            <a:extLst>
              <a:ext uri="{FF2B5EF4-FFF2-40B4-BE49-F238E27FC236}">
                <a16:creationId xmlns:a16="http://schemas.microsoft.com/office/drawing/2014/main" id="{600DE141-9F57-44FA-8E79-DA83FD556222}"/>
              </a:ext>
            </a:extLst>
          </p:cNvPr>
          <p:cNvSpPr>
            <a:spLocks noGrp="1"/>
          </p:cNvSpPr>
          <p:nvPr>
            <p:ph idx="1"/>
          </p:nvPr>
        </p:nvSpPr>
        <p:spPr>
          <a:xfrm>
            <a:off x="648931" y="2438400"/>
            <a:ext cx="3505494" cy="3785419"/>
          </a:xfrm>
        </p:spPr>
        <p:txBody>
          <a:bodyPr vert="horz" lIns="91440" tIns="45720" rIns="91440" bIns="45720" rtlCol="0" anchor="t">
            <a:normAutofit lnSpcReduction="10000"/>
          </a:bodyPr>
          <a:lstStyle/>
          <a:p>
            <a:r>
              <a:rPr lang="en-US" sz="1900">
                <a:ea typeface="+mn-lt"/>
                <a:cs typeface="+mn-lt"/>
              </a:rPr>
              <a:t>In Bar plot, we found out that 30% of the customers belonging to business travel repeat the hotel reservation and prefer to come back to that hotel. </a:t>
            </a:r>
          </a:p>
          <a:p>
            <a:r>
              <a:rPr lang="en-US" sz="1900">
                <a:ea typeface="+mn-lt"/>
                <a:cs typeface="+mn-lt"/>
              </a:rPr>
              <a:t>Families and couples seem to not visit the hotel much after the first stay. We can provide families or couples with incentives or offers for the next stay so that they might end up booking our hotel the next time</a:t>
            </a:r>
          </a:p>
          <a:p>
            <a:endParaRPr lang="en-US" sz="1900">
              <a:ea typeface="+mn-lt"/>
              <a:cs typeface="+mn-lt"/>
            </a:endParaRPr>
          </a:p>
        </p:txBody>
      </p:sp>
      <p:sp>
        <p:nvSpPr>
          <p:cNvPr id="25" name="Rectangle 2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Chart, bar chart&#10;&#10;Description automatically generated">
            <a:extLst>
              <a:ext uri="{FF2B5EF4-FFF2-40B4-BE49-F238E27FC236}">
                <a16:creationId xmlns:a16="http://schemas.microsoft.com/office/drawing/2014/main" id="{303D1510-A84E-4A55-9384-DC031FD885FF}"/>
              </a:ext>
            </a:extLst>
          </p:cNvPr>
          <p:cNvPicPr>
            <a:picLocks noChangeAspect="1"/>
          </p:cNvPicPr>
          <p:nvPr/>
        </p:nvPicPr>
        <p:blipFill>
          <a:blip r:embed="rId2"/>
          <a:stretch>
            <a:fillRect/>
          </a:stretch>
        </p:blipFill>
        <p:spPr>
          <a:xfrm>
            <a:off x="5238222" y="1538812"/>
            <a:ext cx="6308891" cy="3960010"/>
          </a:xfrm>
          <a:prstGeom prst="rect">
            <a:avLst/>
          </a:prstGeom>
          <a:effectLst/>
        </p:spPr>
      </p:pic>
    </p:spTree>
    <p:extLst>
      <p:ext uri="{BB962C8B-B14F-4D97-AF65-F5344CB8AC3E}">
        <p14:creationId xmlns:p14="http://schemas.microsoft.com/office/powerpoint/2010/main" val="385711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47D1-135F-444A-90C2-CEDEA49702A4}"/>
              </a:ext>
            </a:extLst>
          </p:cNvPr>
          <p:cNvSpPr>
            <a:spLocks noGrp="1"/>
          </p:cNvSpPr>
          <p:nvPr>
            <p:ph type="title"/>
          </p:nvPr>
        </p:nvSpPr>
        <p:spPr>
          <a:xfrm>
            <a:off x="648929" y="629266"/>
            <a:ext cx="3505495" cy="1622321"/>
          </a:xfrm>
        </p:spPr>
        <p:txBody>
          <a:bodyPr>
            <a:normAutofit/>
          </a:bodyPr>
          <a:lstStyle/>
          <a:p>
            <a:r>
              <a:rPr lang="en-US">
                <a:cs typeface="Calibri Light"/>
              </a:rPr>
              <a:t>Parking Spaces Analysis</a:t>
            </a:r>
            <a:endParaRPr lang="en-US"/>
          </a:p>
        </p:txBody>
      </p:sp>
      <p:sp>
        <p:nvSpPr>
          <p:cNvPr id="8" name="Content Placeholder 7">
            <a:extLst>
              <a:ext uri="{FF2B5EF4-FFF2-40B4-BE49-F238E27FC236}">
                <a16:creationId xmlns:a16="http://schemas.microsoft.com/office/drawing/2014/main" id="{67D9D131-670A-4817-95C6-4C6924178BE6}"/>
              </a:ext>
            </a:extLst>
          </p:cNvPr>
          <p:cNvSpPr>
            <a:spLocks noGrp="1"/>
          </p:cNvSpPr>
          <p:nvPr>
            <p:ph idx="1"/>
          </p:nvPr>
        </p:nvSpPr>
        <p:spPr>
          <a:xfrm>
            <a:off x="648931" y="2438400"/>
            <a:ext cx="3912769" cy="3785419"/>
          </a:xfrm>
        </p:spPr>
        <p:txBody>
          <a:bodyPr vert="horz" lIns="91440" tIns="45720" rIns="91440" bIns="45720" rtlCol="0" anchor="t">
            <a:normAutofit/>
          </a:bodyPr>
          <a:lstStyle/>
          <a:p>
            <a:r>
              <a:rPr lang="en-US">
                <a:ea typeface="+mn-lt"/>
                <a:cs typeface="+mn-lt"/>
              </a:rPr>
              <a:t>We have inferred that the 100% of customers tend to cancel their bookings when they are not provided with a parking space</a:t>
            </a:r>
            <a:endParaRPr lang="en-US">
              <a:cs typeface="Calibri"/>
            </a:endParaRPr>
          </a:p>
        </p:txBody>
      </p:sp>
      <p:sp>
        <p:nvSpPr>
          <p:cNvPr id="24" name="Rectangle 2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61E2A02E-2B80-41EF-B2C1-B9FC33AB3A55}"/>
              </a:ext>
            </a:extLst>
          </p:cNvPr>
          <p:cNvPicPr>
            <a:picLocks noChangeAspect="1"/>
          </p:cNvPicPr>
          <p:nvPr/>
        </p:nvPicPr>
        <p:blipFill>
          <a:blip r:embed="rId2"/>
          <a:stretch>
            <a:fillRect/>
          </a:stretch>
        </p:blipFill>
        <p:spPr>
          <a:xfrm>
            <a:off x="5405862" y="1576433"/>
            <a:ext cx="6019331" cy="3701888"/>
          </a:xfrm>
          <a:prstGeom prst="rect">
            <a:avLst/>
          </a:prstGeom>
          <a:effectLst/>
        </p:spPr>
      </p:pic>
    </p:spTree>
    <p:extLst>
      <p:ext uri="{BB962C8B-B14F-4D97-AF65-F5344CB8AC3E}">
        <p14:creationId xmlns:p14="http://schemas.microsoft.com/office/powerpoint/2010/main" val="187986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CA9FD-0FA0-4AA6-93F4-C0207603A545}"/>
              </a:ext>
            </a:extLst>
          </p:cNvPr>
          <p:cNvSpPr>
            <a:spLocks noGrp="1"/>
          </p:cNvSpPr>
          <p:nvPr>
            <p:ph type="title"/>
          </p:nvPr>
        </p:nvSpPr>
        <p:spPr>
          <a:xfrm>
            <a:off x="649224" y="629266"/>
            <a:ext cx="5102351" cy="1676603"/>
          </a:xfrm>
        </p:spPr>
        <p:txBody>
          <a:bodyPr vert="horz" lIns="91440" tIns="45720" rIns="91440" bIns="45720" rtlCol="0">
            <a:normAutofit/>
          </a:bodyPr>
          <a:lstStyle/>
          <a:p>
            <a:r>
              <a:rPr lang="en-US">
                <a:cs typeface="Calibri Light"/>
              </a:rPr>
              <a:t>Market Segment Analysis</a:t>
            </a:r>
            <a:endParaRPr lang="en-US"/>
          </a:p>
        </p:txBody>
      </p:sp>
      <p:sp>
        <p:nvSpPr>
          <p:cNvPr id="20" name="Content Placeholder 19">
            <a:extLst>
              <a:ext uri="{FF2B5EF4-FFF2-40B4-BE49-F238E27FC236}">
                <a16:creationId xmlns:a16="http://schemas.microsoft.com/office/drawing/2014/main" id="{8E13969B-1601-4E65-97F3-C9F47013B6E3}"/>
              </a:ext>
            </a:extLst>
          </p:cNvPr>
          <p:cNvSpPr>
            <a:spLocks noGrp="1"/>
          </p:cNvSpPr>
          <p:nvPr>
            <p:ph idx="1"/>
          </p:nvPr>
        </p:nvSpPr>
        <p:spPr>
          <a:xfrm>
            <a:off x="649224" y="2438400"/>
            <a:ext cx="5102351" cy="3785419"/>
          </a:xfrm>
        </p:spPr>
        <p:txBody>
          <a:bodyPr vert="horz" lIns="91440" tIns="45720" rIns="91440" bIns="45720" rtlCol="0" anchor="t">
            <a:normAutofit/>
          </a:bodyPr>
          <a:lstStyle/>
          <a:p>
            <a:pPr marL="0" indent="0">
              <a:buNone/>
            </a:pPr>
            <a:endParaRPr lang="en-US" sz="2000" dirty="0">
              <a:ea typeface="+mn-lt"/>
              <a:cs typeface="+mn-lt"/>
            </a:endParaRPr>
          </a:p>
          <a:p>
            <a:r>
              <a:rPr lang="en-US" sz="2000" dirty="0">
                <a:ea typeface="+mn-lt"/>
                <a:cs typeface="+mn-lt"/>
              </a:rPr>
              <a:t>Among the bookings made via Online TA, 60% bookings gets cancelled</a:t>
            </a:r>
          </a:p>
          <a:p>
            <a:r>
              <a:rPr lang="en-US" sz="2000" dirty="0">
                <a:cs typeface="Calibri" panose="020F0502020204030204"/>
              </a:rPr>
              <a:t>Most people end up cancelling their bookings when they book the hotel rooms in a group.</a:t>
            </a:r>
          </a:p>
          <a:p>
            <a:r>
              <a:rPr lang="en-US" sz="2000" dirty="0">
                <a:cs typeface="Calibri"/>
              </a:rPr>
              <a:t>So, we recommend that, we should check with the Online TAs if there is any issue while booking.</a:t>
            </a:r>
          </a:p>
          <a:p>
            <a:r>
              <a:rPr lang="en-US" sz="2000" dirty="0">
                <a:cs typeface="Calibri"/>
              </a:rPr>
              <a:t>Also, we can provide incentives to the groups while they are booking the hotel rooms</a:t>
            </a:r>
          </a:p>
          <a:p>
            <a:endParaRPr lang="en-US" sz="2000" dirty="0">
              <a:cs typeface="Calibri"/>
            </a:endParaRPr>
          </a:p>
        </p:txBody>
      </p:sp>
      <p:sp>
        <p:nvSpPr>
          <p:cNvPr id="36" name="Rectangle 35">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7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bar chart&#10;&#10;Description automatically generated">
            <a:extLst>
              <a:ext uri="{FF2B5EF4-FFF2-40B4-BE49-F238E27FC236}">
                <a16:creationId xmlns:a16="http://schemas.microsoft.com/office/drawing/2014/main" id="{3D3F5D01-A65C-42D9-A0FC-8E43104A71CA}"/>
              </a:ext>
            </a:extLst>
          </p:cNvPr>
          <p:cNvPicPr>
            <a:picLocks noChangeAspect="1"/>
          </p:cNvPicPr>
          <p:nvPr/>
        </p:nvPicPr>
        <p:blipFill>
          <a:blip r:embed="rId2"/>
          <a:stretch>
            <a:fillRect/>
          </a:stretch>
        </p:blipFill>
        <p:spPr>
          <a:xfrm>
            <a:off x="7289243" y="694945"/>
            <a:ext cx="3746090" cy="2322576"/>
          </a:xfrm>
          <a:prstGeom prst="rect">
            <a:avLst/>
          </a:prstGeom>
        </p:spPr>
      </p:pic>
      <p:sp>
        <p:nvSpPr>
          <p:cNvPr id="40"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ar chart&#10;&#10;Description automatically generated">
            <a:extLst>
              <a:ext uri="{FF2B5EF4-FFF2-40B4-BE49-F238E27FC236}">
                <a16:creationId xmlns:a16="http://schemas.microsoft.com/office/drawing/2014/main" id="{23D60668-575D-4D9D-9BD7-A791CEA6B1B4}"/>
              </a:ext>
            </a:extLst>
          </p:cNvPr>
          <p:cNvPicPr>
            <a:picLocks noChangeAspect="1"/>
          </p:cNvPicPr>
          <p:nvPr/>
        </p:nvPicPr>
        <p:blipFill>
          <a:blip r:embed="rId3"/>
          <a:stretch>
            <a:fillRect/>
          </a:stretch>
        </p:blipFill>
        <p:spPr>
          <a:xfrm>
            <a:off x="7250703" y="3721608"/>
            <a:ext cx="3823170" cy="2322576"/>
          </a:xfrm>
          <a:prstGeom prst="rect">
            <a:avLst/>
          </a:prstGeom>
          <a:effectLst/>
        </p:spPr>
      </p:pic>
    </p:spTree>
    <p:extLst>
      <p:ext uri="{BB962C8B-B14F-4D97-AF65-F5344CB8AC3E}">
        <p14:creationId xmlns:p14="http://schemas.microsoft.com/office/powerpoint/2010/main" val="122760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50">
            <a:extLst>
              <a:ext uri="{FF2B5EF4-FFF2-40B4-BE49-F238E27FC236}">
                <a16:creationId xmlns:a16="http://schemas.microsoft.com/office/drawing/2014/main" id="{7B2AAED4-37E0-4B0D-8B04-6B985750F6E7}"/>
              </a:ext>
            </a:extLst>
          </p:cNvPr>
          <p:cNvPicPr>
            <a:picLocks noChangeAspect="1"/>
          </p:cNvPicPr>
          <p:nvPr/>
        </p:nvPicPr>
        <p:blipFill rotWithShape="1">
          <a:blip r:embed="rId2">
            <a:duotone>
              <a:prstClr val="black"/>
              <a:schemeClr val="tx2">
                <a:tint val="45000"/>
                <a:satMod val="400000"/>
              </a:schemeClr>
            </a:duotone>
            <a:extLst>
              <a:ext uri="{837473B0-CC2E-450A-ABE3-18F120FF3D39}">
                <a1611:picAttrSrcUrl xmlns:a1611="http://schemas.microsoft.com/office/drawing/2016/11/main" r:id="rId3"/>
              </a:ext>
            </a:extLst>
          </a:blip>
          <a:srcRect b="10000"/>
          <a:stretch/>
        </p:blipFill>
        <p:spPr>
          <a:xfrm>
            <a:off x="20" y="10"/>
            <a:ext cx="12191980" cy="6857990"/>
          </a:xfrm>
          <a:prstGeom prst="rect">
            <a:avLst/>
          </a:prstGeom>
        </p:spPr>
      </p:pic>
      <p:sp>
        <p:nvSpPr>
          <p:cNvPr id="74" name="Rectangle 7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4496904C-2E97-4A74-B95D-03910189303E}"/>
              </a:ext>
            </a:extLst>
          </p:cNvPr>
          <p:cNvSpPr>
            <a:spLocks noGrp="1"/>
          </p:cNvSpPr>
          <p:nvPr>
            <p:ph type="title"/>
          </p:nvPr>
        </p:nvSpPr>
        <p:spPr>
          <a:xfrm>
            <a:off x="3727617" y="88667"/>
            <a:ext cx="7107531" cy="2105891"/>
          </a:xfrm>
        </p:spPr>
        <p:txBody>
          <a:bodyPr>
            <a:normAutofit/>
          </a:bodyPr>
          <a:lstStyle/>
          <a:p>
            <a:r>
              <a:rPr lang="en-US" sz="4800">
                <a:solidFill>
                  <a:schemeClr val="tx1">
                    <a:lumMod val="85000"/>
                    <a:lumOff val="15000"/>
                  </a:schemeClr>
                </a:solidFill>
                <a:cs typeface="Calibri Light"/>
              </a:rPr>
              <a:t>Recommendations </a:t>
            </a:r>
          </a:p>
        </p:txBody>
      </p:sp>
      <p:sp>
        <p:nvSpPr>
          <p:cNvPr id="76" name="Rectangle 72">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3" name="Content Placeholder 2">
            <a:extLst>
              <a:ext uri="{FF2B5EF4-FFF2-40B4-BE49-F238E27FC236}">
                <a16:creationId xmlns:a16="http://schemas.microsoft.com/office/drawing/2014/main" id="{44BEF2A4-E77F-4A35-B46A-ABBE74E96948}"/>
              </a:ext>
            </a:extLst>
          </p:cNvPr>
          <p:cNvGraphicFramePr>
            <a:graphicFrameLocks noGrp="1"/>
          </p:cNvGraphicFramePr>
          <p:nvPr>
            <p:ph idx="1"/>
            <p:extLst>
              <p:ext uri="{D42A27DB-BD31-4B8C-83A1-F6EECF244321}">
                <p14:modId xmlns:p14="http://schemas.microsoft.com/office/powerpoint/2010/main" val="1547047405"/>
              </p:ext>
            </p:extLst>
          </p:nvPr>
        </p:nvGraphicFramePr>
        <p:xfrm>
          <a:off x="3485162" y="1354282"/>
          <a:ext cx="7800258" cy="51219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extBox 50">
            <a:extLst>
              <a:ext uri="{FF2B5EF4-FFF2-40B4-BE49-F238E27FC236}">
                <a16:creationId xmlns:a16="http://schemas.microsoft.com/office/drawing/2014/main" id="{F111B129-B0D5-4478-85B8-687CD8402751}"/>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29038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33651F-DDEA-4EA3-8AA3-90E89FDA10F2}"/>
              </a:ext>
            </a:extLst>
          </p:cNvPr>
          <p:cNvSpPr>
            <a:spLocks noGrp="1"/>
          </p:cNvSpPr>
          <p:nvPr>
            <p:ph type="title"/>
          </p:nvPr>
        </p:nvSpPr>
        <p:spPr>
          <a:xfrm>
            <a:off x="612648" y="1078992"/>
            <a:ext cx="6268770" cy="1536192"/>
          </a:xfrm>
        </p:spPr>
        <p:txBody>
          <a:bodyPr anchor="b">
            <a:normAutofit/>
          </a:bodyPr>
          <a:lstStyle/>
          <a:p>
            <a:r>
              <a:rPr lang="en-US" sz="5200">
                <a:cs typeface="Calibri Light"/>
              </a:rPr>
              <a:t>Conclusion</a:t>
            </a:r>
          </a:p>
        </p:txBody>
      </p:sp>
      <p:sp>
        <p:nvSpPr>
          <p:cNvPr id="12"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340A69D-5D5F-4A43-985A-A0CA9C7F0A14}"/>
              </a:ext>
            </a:extLst>
          </p:cNvPr>
          <p:cNvSpPr>
            <a:spLocks noGrp="1"/>
          </p:cNvSpPr>
          <p:nvPr>
            <p:ph idx="1"/>
          </p:nvPr>
        </p:nvSpPr>
        <p:spPr>
          <a:xfrm>
            <a:off x="615458" y="3355848"/>
            <a:ext cx="6268770" cy="2825496"/>
          </a:xfrm>
        </p:spPr>
        <p:txBody>
          <a:bodyPr vert="horz" lIns="91440" tIns="45720" rIns="91440" bIns="45720" rtlCol="0">
            <a:normAutofit/>
          </a:bodyPr>
          <a:lstStyle/>
          <a:p>
            <a:r>
              <a:rPr lang="en-US" sz="2200">
                <a:ea typeface="+mn-lt"/>
                <a:cs typeface="+mn-lt"/>
              </a:rPr>
              <a:t>Hence to conclude we hope that the hotel follows our data-backed recommendations to make sure that the number of cancellations are reduced and they do not suffer economic setbacks </a:t>
            </a:r>
            <a:endParaRPr lang="en-US" sz="2200">
              <a:cs typeface="Calibri"/>
            </a:endParaRPr>
          </a:p>
          <a:p>
            <a:r>
              <a:rPr lang="en-US" sz="2200">
                <a:ea typeface="+mn-lt"/>
                <a:cs typeface="+mn-lt"/>
              </a:rPr>
              <a:t>While our data analysis provided sufficient insights, we also recommend the hotel to conduct more research for more accurate results and conclusions</a:t>
            </a:r>
            <a:endParaRPr lang="en-US" sz="2200">
              <a:cs typeface="Calibri"/>
            </a:endParaRPr>
          </a:p>
          <a:p>
            <a:pPr marL="0" indent="0">
              <a:buNone/>
            </a:pPr>
            <a:endParaRPr lang="en-US" sz="2200">
              <a:cs typeface="Calibri"/>
            </a:endParaRPr>
          </a:p>
        </p:txBody>
      </p:sp>
      <p:pic>
        <p:nvPicPr>
          <p:cNvPr id="4" name="Picture 4" descr="A picture containing indoor, ceiling, hall&#10;&#10;Description automatically generated">
            <a:extLst>
              <a:ext uri="{FF2B5EF4-FFF2-40B4-BE49-F238E27FC236}">
                <a16:creationId xmlns:a16="http://schemas.microsoft.com/office/drawing/2014/main" id="{ED6A8C1F-8D27-442B-A2B6-15AF26497DC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523"/>
          <a:stretch/>
        </p:blipFill>
        <p:spPr>
          <a:xfrm>
            <a:off x="7684006" y="10"/>
            <a:ext cx="4507993" cy="6857990"/>
          </a:xfrm>
          <a:prstGeom prst="rect">
            <a:avLst/>
          </a:prstGeom>
        </p:spPr>
      </p:pic>
      <p:sp>
        <p:nvSpPr>
          <p:cNvPr id="5" name="TextBox 4">
            <a:extLst>
              <a:ext uri="{FF2B5EF4-FFF2-40B4-BE49-F238E27FC236}">
                <a16:creationId xmlns:a16="http://schemas.microsoft.com/office/drawing/2014/main" id="{2334E61C-BE5B-438B-8BA9-6B3BA1C53477}"/>
              </a:ext>
            </a:extLst>
          </p:cNvPr>
          <p:cNvSpPr txBox="1"/>
          <p:nvPr/>
        </p:nvSpPr>
        <p:spPr>
          <a:xfrm>
            <a:off x="9718245"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133959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FD1130-20CF-4F12-9594-B0FD69A786E1}"/>
              </a:ext>
            </a:extLst>
          </p:cNvPr>
          <p:cNvSpPr>
            <a:spLocks noGrp="1"/>
          </p:cNvSpPr>
          <p:nvPr>
            <p:ph type="title"/>
          </p:nvPr>
        </p:nvSpPr>
        <p:spPr>
          <a:xfrm>
            <a:off x="437756" y="925754"/>
            <a:ext cx="4476584" cy="1587060"/>
          </a:xfrm>
        </p:spPr>
        <p:txBody>
          <a:bodyPr vert="horz" lIns="91440" tIns="45720" rIns="91440" bIns="45720" rtlCol="0" anchor="b">
            <a:noAutofit/>
          </a:bodyPr>
          <a:lstStyle/>
          <a:p>
            <a:br>
              <a:rPr lang="en-US" sz="2400">
                <a:ea typeface="+mj-lt"/>
                <a:cs typeface="+mj-lt"/>
              </a:rPr>
            </a:br>
            <a:br>
              <a:rPr lang="en-US" sz="2400">
                <a:ea typeface="+mj-lt"/>
                <a:cs typeface="+mj-lt"/>
              </a:rPr>
            </a:br>
            <a:r>
              <a:rPr lang="en-US" sz="2400">
                <a:ea typeface="+mj-lt"/>
                <a:cs typeface="+mj-lt"/>
              </a:rPr>
              <a:t>Taj has been recently purchased by a new owner and their current business strategy is not working.</a:t>
            </a:r>
            <a:endParaRPr lang="en-US" sz="2400">
              <a:cs typeface="Calibri Light"/>
            </a:endParaRPr>
          </a:p>
          <a:p>
            <a:endParaRPr lang="en-US" sz="3400">
              <a:cs typeface="Calibri Light"/>
            </a:endParaRPr>
          </a:p>
        </p:txBody>
      </p:sp>
      <p:sp>
        <p:nvSpPr>
          <p:cNvPr id="14"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0411DAC8-B657-4519-8BB1-1C2E0B000292}"/>
              </a:ext>
            </a:extLst>
          </p:cNvPr>
          <p:cNvSpPr>
            <a:spLocks noGrp="1"/>
          </p:cNvSpPr>
          <p:nvPr>
            <p:ph idx="1"/>
          </p:nvPr>
        </p:nvSpPr>
        <p:spPr>
          <a:xfrm>
            <a:off x="232887" y="2505502"/>
            <a:ext cx="5074357" cy="4254867"/>
          </a:xfrm>
        </p:spPr>
        <p:txBody>
          <a:bodyPr vert="horz" lIns="91440" tIns="45720" rIns="91440" bIns="45720" rtlCol="0" anchor="t">
            <a:normAutofit/>
          </a:bodyPr>
          <a:lstStyle/>
          <a:p>
            <a:pPr marL="0" indent="0">
              <a:buNone/>
            </a:pPr>
            <a:endParaRPr lang="en-US" sz="1800">
              <a:cs typeface="Calibri"/>
            </a:endParaRPr>
          </a:p>
          <a:p>
            <a:r>
              <a:rPr lang="en-US" sz="2400">
                <a:cs typeface="Calibri"/>
              </a:rPr>
              <a:t>Our objective is to increase the bookings in the hotel and decrease the cancelation rates.</a:t>
            </a:r>
          </a:p>
          <a:p>
            <a:r>
              <a:rPr lang="en-US" sz="2400">
                <a:cs typeface="Calibri"/>
              </a:rPr>
              <a:t>We must predict why the hotel bookings are getting canceled and give out recommendations to avoid cancellations.</a:t>
            </a:r>
          </a:p>
        </p:txBody>
      </p:sp>
      <p:pic>
        <p:nvPicPr>
          <p:cNvPr id="4" name="Picture 4" descr="A picture containing indoor, building, ceiling, furniture&#10;&#10;Description automatically generated">
            <a:extLst>
              <a:ext uri="{FF2B5EF4-FFF2-40B4-BE49-F238E27FC236}">
                <a16:creationId xmlns:a16="http://schemas.microsoft.com/office/drawing/2014/main" id="{22E09376-B9A4-40BB-A7CD-0A534A98A9A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538" r="9029"/>
          <a:stretch/>
        </p:blipFill>
        <p:spPr>
          <a:xfrm>
            <a:off x="5385816" y="-2"/>
            <a:ext cx="6806184" cy="6858001"/>
          </a:xfrm>
          <a:prstGeom prst="rect">
            <a:avLst/>
          </a:prstGeom>
        </p:spPr>
      </p:pic>
      <p:sp>
        <p:nvSpPr>
          <p:cNvPr id="5" name="TextBox 4">
            <a:extLst>
              <a:ext uri="{FF2B5EF4-FFF2-40B4-BE49-F238E27FC236}">
                <a16:creationId xmlns:a16="http://schemas.microsoft.com/office/drawing/2014/main" id="{868FFB18-EB5A-487C-8DE6-4E686665C38E}"/>
              </a:ext>
            </a:extLst>
          </p:cNvPr>
          <p:cNvSpPr txBox="1"/>
          <p:nvPr/>
        </p:nvSpPr>
        <p:spPr>
          <a:xfrm>
            <a:off x="9990756" y="6657944"/>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12194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uilding, several, colonnade&#10;&#10;Description automatically generated">
            <a:extLst>
              <a:ext uri="{FF2B5EF4-FFF2-40B4-BE49-F238E27FC236}">
                <a16:creationId xmlns:a16="http://schemas.microsoft.com/office/drawing/2014/main" id="{E5930C8A-ACEB-46A7-9236-49CA6D3A76C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9924" r="-2" b="1868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7" descr="A picture containing outdoor, several, day&#10;&#10;Description automatically generated">
            <a:extLst>
              <a:ext uri="{FF2B5EF4-FFF2-40B4-BE49-F238E27FC236}">
                <a16:creationId xmlns:a16="http://schemas.microsoft.com/office/drawing/2014/main" id="{C96D5DB6-7C38-4842-BCD4-8FDF508B5244}"/>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26236" r="-2" b="453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6BEC6D5A-BAC2-407E-8656-C3C9B9FF1C66}"/>
              </a:ext>
            </a:extLst>
          </p:cNvPr>
          <p:cNvSpPr>
            <a:spLocks noGrp="1"/>
          </p:cNvSpPr>
          <p:nvPr>
            <p:ph type="title"/>
          </p:nvPr>
        </p:nvSpPr>
        <p:spPr>
          <a:xfrm>
            <a:off x="448056" y="859536"/>
            <a:ext cx="4832802" cy="1243584"/>
          </a:xfrm>
        </p:spPr>
        <p:txBody>
          <a:bodyPr>
            <a:normAutofit/>
          </a:bodyPr>
          <a:lstStyle/>
          <a:p>
            <a:r>
              <a:rPr lang="en-US" sz="3400">
                <a:cs typeface="Calibri Light"/>
              </a:rPr>
              <a:t>Problem Statement </a:t>
            </a:r>
            <a:endParaRPr lang="en-US" sz="3400"/>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6A33E0A-34C6-49DD-BA6D-0E4FA38226BB}"/>
              </a:ext>
            </a:extLst>
          </p:cNvPr>
          <p:cNvSpPr>
            <a:spLocks noGrp="1"/>
          </p:cNvSpPr>
          <p:nvPr>
            <p:ph idx="1"/>
          </p:nvPr>
        </p:nvSpPr>
        <p:spPr>
          <a:xfrm>
            <a:off x="448056" y="2512611"/>
            <a:ext cx="4832803" cy="4137316"/>
          </a:xfrm>
        </p:spPr>
        <p:txBody>
          <a:bodyPr vert="horz" lIns="91440" tIns="45720" rIns="91440" bIns="45720" rtlCol="0" anchor="t">
            <a:noAutofit/>
          </a:bodyPr>
          <a:lstStyle/>
          <a:p>
            <a:r>
              <a:rPr lang="en-US" sz="2400">
                <a:cs typeface="Calibri"/>
              </a:rPr>
              <a:t>Taj Hotels have faced a major problem of cancellations of their hotel bookings, and this has led to an economic downfall </a:t>
            </a:r>
          </a:p>
          <a:p>
            <a:r>
              <a:rPr lang="en-US" sz="2400">
                <a:cs typeface="Calibri"/>
              </a:rPr>
              <a:t>We, as data analysts, have observed some reasons behind the hotel-booking cancellations using exploratory and statistical analysis and produce several recommendations which we feel would tackle the cancellations' problem </a:t>
            </a:r>
          </a:p>
          <a:p>
            <a:endParaRPr lang="en-US" sz="2000">
              <a:cs typeface="Calibri"/>
            </a:endParaRPr>
          </a:p>
        </p:txBody>
      </p:sp>
      <p:sp>
        <p:nvSpPr>
          <p:cNvPr id="5" name="TextBox 4">
            <a:extLst>
              <a:ext uri="{FF2B5EF4-FFF2-40B4-BE49-F238E27FC236}">
                <a16:creationId xmlns:a16="http://schemas.microsoft.com/office/drawing/2014/main" id="{033DAD96-8041-40F0-A71A-6BB8A149F1C6}"/>
              </a:ext>
            </a:extLst>
          </p:cNvPr>
          <p:cNvSpPr txBox="1"/>
          <p:nvPr/>
        </p:nvSpPr>
        <p:spPr>
          <a:xfrm>
            <a:off x="9857708" y="6870700"/>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BY-NC</a:t>
            </a:r>
            <a:r>
              <a:rPr lang="en-US" sz="700">
                <a:solidFill>
                  <a:srgbClr val="FFFFFF"/>
                </a:solidFill>
              </a:rPr>
              <a:t>.</a:t>
            </a:r>
          </a:p>
        </p:txBody>
      </p:sp>
      <p:sp>
        <p:nvSpPr>
          <p:cNvPr id="8" name="TextBox 7">
            <a:extLst>
              <a:ext uri="{FF2B5EF4-FFF2-40B4-BE49-F238E27FC236}">
                <a16:creationId xmlns:a16="http://schemas.microsoft.com/office/drawing/2014/main" id="{2ABC4A3F-2262-47FF-AB99-ED6EBFA2A047}"/>
              </a:ext>
            </a:extLst>
          </p:cNvPr>
          <p:cNvSpPr txBox="1"/>
          <p:nvPr/>
        </p:nvSpPr>
        <p:spPr>
          <a:xfrm>
            <a:off x="7523539" y="6870700"/>
            <a:ext cx="232146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784436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Rectangle 32">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9" name="Freeform: Shape 38">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154E82E-1D20-49E3-8E50-A77DA6F539F3}"/>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a:solidFill>
                  <a:srgbClr val="080808"/>
                </a:solidFill>
                <a:latin typeface="+mj-lt"/>
                <a:ea typeface="+mj-ea"/>
                <a:cs typeface="+mj-cs"/>
              </a:rPr>
              <a:t>Initial Findings </a:t>
            </a:r>
          </a:p>
        </p:txBody>
      </p:sp>
      <p:sp>
        <p:nvSpPr>
          <p:cNvPr id="43" name="Freeform: Shape 42">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44">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64582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Chart, pie chart&#10;&#10;Description automatically generated">
            <a:extLst>
              <a:ext uri="{FF2B5EF4-FFF2-40B4-BE49-F238E27FC236}">
                <a16:creationId xmlns:a16="http://schemas.microsoft.com/office/drawing/2014/main" id="{6BEEB4C8-0B4D-4D52-B100-D8C87460CC66}"/>
              </a:ext>
            </a:extLst>
          </p:cNvPr>
          <p:cNvPicPr>
            <a:picLocks noChangeAspect="1"/>
          </p:cNvPicPr>
          <p:nvPr/>
        </p:nvPicPr>
        <p:blipFill rotWithShape="1">
          <a:blip r:embed="rId2"/>
          <a:srcRect r="1" b="967"/>
          <a:stretch/>
        </p:blipFill>
        <p:spPr>
          <a:xfrm>
            <a:off x="364241" y="399145"/>
            <a:ext cx="4855368" cy="5439261"/>
          </a:xfrm>
          <a:prstGeom prst="rect">
            <a:avLst/>
          </a:prstGeom>
        </p:spPr>
      </p:pic>
      <p:sp>
        <p:nvSpPr>
          <p:cNvPr id="8" name="Content Placeholder 7">
            <a:extLst>
              <a:ext uri="{FF2B5EF4-FFF2-40B4-BE49-F238E27FC236}">
                <a16:creationId xmlns:a16="http://schemas.microsoft.com/office/drawing/2014/main" id="{636B96BB-703E-4315-80DD-043B3F3F5DCE}"/>
              </a:ext>
            </a:extLst>
          </p:cNvPr>
          <p:cNvSpPr>
            <a:spLocks noGrp="1"/>
          </p:cNvSpPr>
          <p:nvPr>
            <p:ph idx="1"/>
          </p:nvPr>
        </p:nvSpPr>
        <p:spPr>
          <a:xfrm>
            <a:off x="6753294" y="1157482"/>
            <a:ext cx="5006336" cy="3181684"/>
          </a:xfrm>
        </p:spPr>
        <p:txBody>
          <a:bodyPr vert="horz" lIns="91440" tIns="45720" rIns="91440" bIns="45720" rtlCol="0" anchor="t">
            <a:noAutofit/>
          </a:bodyPr>
          <a:lstStyle/>
          <a:p>
            <a:r>
              <a:rPr lang="en-US" sz="3200">
                <a:cs typeface="Calibri"/>
              </a:rPr>
              <a:t>According to our initial findings, we discovered that the percentage of cancelled reservations was 28% </a:t>
            </a:r>
          </a:p>
          <a:p>
            <a:r>
              <a:rPr lang="en-US" sz="3200">
                <a:cs typeface="Calibri"/>
              </a:rPr>
              <a:t>However, this data was not backed up by any factors as it was just an initial observation</a:t>
            </a:r>
          </a:p>
          <a:p>
            <a:pPr marL="0" indent="0">
              <a:buNone/>
            </a:pPr>
            <a:endParaRPr lang="en-US" sz="3200">
              <a:cs typeface="Calibri"/>
            </a:endParaRPr>
          </a:p>
        </p:txBody>
      </p:sp>
    </p:spTree>
    <p:extLst>
      <p:ext uri="{BB962C8B-B14F-4D97-AF65-F5344CB8AC3E}">
        <p14:creationId xmlns:p14="http://schemas.microsoft.com/office/powerpoint/2010/main" val="28842685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856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E6E7C372-D6D9-4BC7-8B7C-225483C3FA62}"/>
              </a:ext>
            </a:extLst>
          </p:cNvPr>
          <p:cNvPicPr>
            <a:picLocks noChangeAspect="1"/>
          </p:cNvPicPr>
          <p:nvPr/>
        </p:nvPicPr>
        <p:blipFill>
          <a:blip r:embed="rId2"/>
          <a:stretch>
            <a:fillRect/>
          </a:stretch>
        </p:blipFill>
        <p:spPr>
          <a:xfrm>
            <a:off x="1023" y="1192796"/>
            <a:ext cx="7339840" cy="4838218"/>
          </a:xfrm>
          <a:prstGeom prst="rect">
            <a:avLst/>
          </a:prstGeom>
        </p:spPr>
      </p:pic>
      <p:graphicFrame>
        <p:nvGraphicFramePr>
          <p:cNvPr id="9" name="Content Placeholder 7">
            <a:extLst>
              <a:ext uri="{FF2B5EF4-FFF2-40B4-BE49-F238E27FC236}">
                <a16:creationId xmlns:a16="http://schemas.microsoft.com/office/drawing/2014/main" id="{E7C272D3-3229-4C9D-AEAF-C30476432464}"/>
              </a:ext>
            </a:extLst>
          </p:cNvPr>
          <p:cNvGraphicFramePr>
            <a:graphicFrameLocks noGrp="1"/>
          </p:cNvGraphicFramePr>
          <p:nvPr>
            <p:ph idx="1"/>
          </p:nvPr>
        </p:nvGraphicFramePr>
        <p:xfrm>
          <a:off x="7743404" y="887825"/>
          <a:ext cx="4221222" cy="5487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68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74F93062-C8C5-49C4-B90F-AA5653D57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4" cy="496126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FC4DED4B-9742-49FE-806C-C3C3D7A48336}"/>
              </a:ext>
            </a:extLst>
          </p:cNvPr>
          <p:cNvSpPr>
            <a:spLocks noGrp="1"/>
          </p:cNvSpPr>
          <p:nvPr>
            <p:ph type="title"/>
          </p:nvPr>
        </p:nvSpPr>
        <p:spPr>
          <a:xfrm>
            <a:off x="2036995" y="2382520"/>
            <a:ext cx="3447288" cy="1792224"/>
          </a:xfrm>
        </p:spPr>
        <p:txBody>
          <a:bodyPr vert="horz" lIns="91440" tIns="45720" rIns="91440" bIns="45720" rtlCol="0" anchor="b">
            <a:normAutofit fontScale="90000"/>
          </a:bodyPr>
          <a:lstStyle/>
          <a:p>
            <a:r>
              <a:rPr lang="en-US" sz="3700" kern="1200">
                <a:solidFill>
                  <a:schemeClr val="bg1"/>
                </a:solidFill>
                <a:latin typeface="+mj-lt"/>
                <a:ea typeface="+mj-ea"/>
                <a:cs typeface="+mj-cs"/>
              </a:rPr>
              <a:t>Analyzing</a:t>
            </a:r>
            <a:r>
              <a:rPr lang="en-US" sz="3700">
                <a:solidFill>
                  <a:schemeClr val="bg1"/>
                </a:solidFill>
              </a:rPr>
              <a:t> the </a:t>
            </a:r>
            <a:r>
              <a:rPr lang="en-US" sz="3700" kern="1200">
                <a:solidFill>
                  <a:schemeClr val="bg1"/>
                </a:solidFill>
                <a:latin typeface="+mj-lt"/>
                <a:ea typeface="+mj-ea"/>
                <a:cs typeface="+mj-cs"/>
              </a:rPr>
              <a:t>Reasons behind the Cancellations</a:t>
            </a:r>
          </a:p>
        </p:txBody>
      </p:sp>
      <p:pic>
        <p:nvPicPr>
          <p:cNvPr id="4" name="Picture 3" descr="Exclamation mark on a yellow background">
            <a:extLst>
              <a:ext uri="{FF2B5EF4-FFF2-40B4-BE49-F238E27FC236}">
                <a16:creationId xmlns:a16="http://schemas.microsoft.com/office/drawing/2014/main" id="{673F837A-2442-4DF6-9856-49D30102E7CA}"/>
              </a:ext>
            </a:extLst>
          </p:cNvPr>
          <p:cNvPicPr>
            <a:picLocks noChangeAspect="1"/>
          </p:cNvPicPr>
          <p:nvPr/>
        </p:nvPicPr>
        <p:blipFill rotWithShape="1">
          <a:blip r:embed="rId2"/>
          <a:srcRect t="25000" r="-2" b="-2"/>
          <a:stretch/>
        </p:blipFill>
        <p:spPr>
          <a:xfrm>
            <a:off x="6997203" y="1958775"/>
            <a:ext cx="4697973" cy="2642627"/>
          </a:xfrm>
          <a:prstGeom prst="rect">
            <a:avLst/>
          </a:prstGeom>
        </p:spPr>
      </p:pic>
    </p:spTree>
    <p:extLst>
      <p:ext uri="{BB962C8B-B14F-4D97-AF65-F5344CB8AC3E}">
        <p14:creationId xmlns:p14="http://schemas.microsoft.com/office/powerpoint/2010/main" val="70509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Content Placeholder 52">
            <a:extLst>
              <a:ext uri="{FF2B5EF4-FFF2-40B4-BE49-F238E27FC236}">
                <a16:creationId xmlns:a16="http://schemas.microsoft.com/office/drawing/2014/main" id="{3369A055-F282-42B7-B134-55C0FF0181F6}"/>
              </a:ext>
            </a:extLst>
          </p:cNvPr>
          <p:cNvSpPr>
            <a:spLocks noGrp="1"/>
          </p:cNvSpPr>
          <p:nvPr>
            <p:ph idx="1"/>
          </p:nvPr>
        </p:nvSpPr>
        <p:spPr>
          <a:xfrm>
            <a:off x="286074" y="245723"/>
            <a:ext cx="4354454" cy="6608716"/>
          </a:xfrm>
        </p:spPr>
        <p:txBody>
          <a:bodyPr vert="horz" lIns="91440" tIns="45720" rIns="91440" bIns="45720" rtlCol="0" anchor="t">
            <a:noAutofit/>
          </a:bodyPr>
          <a:lstStyle/>
          <a:p>
            <a:pPr marL="0" indent="0">
              <a:buNone/>
            </a:pPr>
            <a:r>
              <a:rPr lang="en-US" sz="4000" dirty="0">
                <a:latin typeface="Calibri Light"/>
                <a:ea typeface="+mn-lt"/>
                <a:cs typeface="Calibri Light"/>
              </a:rPr>
              <a:t>Lead Time Analysis</a:t>
            </a:r>
            <a:endParaRPr lang="en-US" sz="4000" dirty="0">
              <a:latin typeface="Calibri Light"/>
              <a:cs typeface="Calibri Light"/>
            </a:endParaRPr>
          </a:p>
          <a:p>
            <a:endParaRPr lang="en-US" sz="2400">
              <a:ea typeface="+mn-lt"/>
              <a:cs typeface="+mn-lt"/>
            </a:endParaRPr>
          </a:p>
          <a:p>
            <a:r>
              <a:rPr lang="en-US" sz="2000" dirty="0">
                <a:ea typeface="+mn-lt"/>
                <a:cs typeface="+mn-lt"/>
              </a:rPr>
              <a:t>From the map, we have inferred that customer from countries like Australia, Columbia, etc. stay for the greatest number of days. </a:t>
            </a:r>
            <a:endParaRPr lang="en-US" sz="2000" dirty="0">
              <a:cs typeface="Calibri"/>
            </a:endParaRPr>
          </a:p>
          <a:p>
            <a:r>
              <a:rPr lang="en-US" sz="2000" dirty="0">
                <a:ea typeface="+mn-lt"/>
                <a:cs typeface="+mn-lt"/>
              </a:rPr>
              <a:t>On the other hand, customers from countries like Indonesia, South Africa, etc. stay for the least number of days</a:t>
            </a:r>
            <a:endParaRPr lang="en-US" dirty="0"/>
          </a:p>
          <a:p>
            <a:r>
              <a:rPr lang="en-US" sz="2000" dirty="0">
                <a:ea typeface="+mn-lt"/>
                <a:cs typeface="+mn-lt"/>
              </a:rPr>
              <a:t>From this, we recommend that we provide incentives to customers from Indonesia, South Africa, etc. So that they can increase their stay duration which in turn will generate revenue and increase the profits of our hotel</a:t>
            </a:r>
            <a:endParaRPr lang="en-US" sz="2400" dirty="0">
              <a:ea typeface="+mn-lt"/>
              <a:cs typeface="+mn-lt"/>
            </a:endParaRPr>
          </a:p>
          <a:p>
            <a:endParaRPr lang="en-US" sz="2000">
              <a:cs typeface="Calibri"/>
            </a:endParaRPr>
          </a:p>
        </p:txBody>
      </p:sp>
      <p:sp>
        <p:nvSpPr>
          <p:cNvPr id="58" name="Rectangle 5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4" descr="Map&#10;&#10;Description automatically generated">
            <a:extLst>
              <a:ext uri="{FF2B5EF4-FFF2-40B4-BE49-F238E27FC236}">
                <a16:creationId xmlns:a16="http://schemas.microsoft.com/office/drawing/2014/main" id="{288E313C-1DA4-4B17-951D-59E0740CAB63}"/>
              </a:ext>
            </a:extLst>
          </p:cNvPr>
          <p:cNvPicPr>
            <a:picLocks noChangeAspect="1"/>
          </p:cNvPicPr>
          <p:nvPr/>
        </p:nvPicPr>
        <p:blipFill>
          <a:blip r:embed="rId2"/>
          <a:stretch>
            <a:fillRect/>
          </a:stretch>
        </p:blipFill>
        <p:spPr>
          <a:xfrm>
            <a:off x="5235602" y="1092407"/>
            <a:ext cx="6364513" cy="4431777"/>
          </a:xfrm>
          <a:prstGeom prst="rect">
            <a:avLst/>
          </a:prstGeom>
        </p:spPr>
      </p:pic>
    </p:spTree>
    <p:extLst>
      <p:ext uri="{BB962C8B-B14F-4D97-AF65-F5344CB8AC3E}">
        <p14:creationId xmlns:p14="http://schemas.microsoft.com/office/powerpoint/2010/main" val="2586725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Content Placeholder 52">
            <a:extLst>
              <a:ext uri="{FF2B5EF4-FFF2-40B4-BE49-F238E27FC236}">
                <a16:creationId xmlns:a16="http://schemas.microsoft.com/office/drawing/2014/main" id="{3369A055-F282-42B7-B134-55C0FF0181F6}"/>
              </a:ext>
            </a:extLst>
          </p:cNvPr>
          <p:cNvSpPr>
            <a:spLocks noGrp="1"/>
          </p:cNvSpPr>
          <p:nvPr>
            <p:ph idx="1"/>
          </p:nvPr>
        </p:nvSpPr>
        <p:spPr>
          <a:xfrm>
            <a:off x="286074" y="638629"/>
            <a:ext cx="4354454" cy="6215810"/>
          </a:xfrm>
        </p:spPr>
        <p:txBody>
          <a:bodyPr vert="horz" lIns="91440" tIns="45720" rIns="91440" bIns="45720" rtlCol="0" anchor="t">
            <a:normAutofit/>
          </a:bodyPr>
          <a:lstStyle/>
          <a:p>
            <a:pPr marL="0" indent="0">
              <a:buNone/>
            </a:pPr>
            <a:r>
              <a:rPr lang="en-US" sz="3600" dirty="0">
                <a:latin typeface="Calibri Light"/>
                <a:ea typeface="+mn-lt"/>
                <a:cs typeface="Calibri Light"/>
              </a:rPr>
              <a:t>Duration of Stay Analysis</a:t>
            </a:r>
            <a:endParaRPr lang="en-US" dirty="0"/>
          </a:p>
          <a:p>
            <a:endParaRPr lang="en-US" sz="2000">
              <a:ea typeface="+mn-lt"/>
              <a:cs typeface="+mn-lt"/>
            </a:endParaRPr>
          </a:p>
          <a:p>
            <a:r>
              <a:rPr lang="en-US" sz="2000" dirty="0">
                <a:ea typeface="+mn-lt"/>
                <a:cs typeface="+mn-lt"/>
              </a:rPr>
              <a:t>From the map, we have inferred that customer from countries like Brazil, Kazakhstan, etc. stay for the greatest number of days. </a:t>
            </a:r>
            <a:endParaRPr lang="en-US" dirty="0">
              <a:cs typeface="Calibri"/>
            </a:endParaRPr>
          </a:p>
          <a:p>
            <a:r>
              <a:rPr lang="en-US" sz="2000" dirty="0">
                <a:ea typeface="+mn-lt"/>
                <a:cs typeface="+mn-lt"/>
              </a:rPr>
              <a:t>On the other hand, customers from countries like India, China, etc. stay for the least number of days</a:t>
            </a:r>
            <a:endParaRPr lang="en-US" dirty="0"/>
          </a:p>
          <a:p>
            <a:r>
              <a:rPr lang="en-US" sz="2000" dirty="0">
                <a:ea typeface="+mn-lt"/>
                <a:cs typeface="+mn-lt"/>
              </a:rPr>
              <a:t>From this, we recommend that we provide incentives to customers from India, China, etc. So that they can increase their stay duration which in turn will generate revenue and increase the profits of our hotel</a:t>
            </a:r>
          </a:p>
          <a:p>
            <a:endParaRPr lang="en-US" sz="2000">
              <a:cs typeface="Calibri"/>
            </a:endParaRPr>
          </a:p>
        </p:txBody>
      </p:sp>
      <p:sp>
        <p:nvSpPr>
          <p:cNvPr id="58" name="Rectangle 57">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Map&#10;&#10;Description automatically generated">
            <a:extLst>
              <a:ext uri="{FF2B5EF4-FFF2-40B4-BE49-F238E27FC236}">
                <a16:creationId xmlns:a16="http://schemas.microsoft.com/office/drawing/2014/main" id="{51C7D0B0-4367-4A27-848A-B5C604A144BC}"/>
              </a:ext>
            </a:extLst>
          </p:cNvPr>
          <p:cNvPicPr>
            <a:picLocks noGrp="1" noChangeAspect="1"/>
          </p:cNvPicPr>
          <p:nvPr>
            <p:ph idx="1"/>
          </p:nvPr>
        </p:nvPicPr>
        <p:blipFill>
          <a:blip r:embed="rId2"/>
          <a:stretch>
            <a:fillRect/>
          </a:stretch>
        </p:blipFill>
        <p:spPr>
          <a:xfrm>
            <a:off x="5311518" y="1396072"/>
            <a:ext cx="6331388" cy="3888438"/>
          </a:xfrm>
          <a:prstGeom prst="rect">
            <a:avLst/>
          </a:prstGeom>
          <a:effectLst/>
        </p:spPr>
      </p:pic>
    </p:spTree>
    <p:extLst>
      <p:ext uri="{BB962C8B-B14F-4D97-AF65-F5344CB8AC3E}">
        <p14:creationId xmlns:p14="http://schemas.microsoft.com/office/powerpoint/2010/main" val="25209111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IST 687 Project TAJ Hotel Recommendation Project </vt:lpstr>
      <vt:lpstr>  Taj has been recently purchased by a new owner and their current business strategy is not working. </vt:lpstr>
      <vt:lpstr>Problem Statement </vt:lpstr>
      <vt:lpstr>Initial Findings </vt:lpstr>
      <vt:lpstr>PowerPoint Presentation</vt:lpstr>
      <vt:lpstr>PowerPoint Presentation</vt:lpstr>
      <vt:lpstr>Analyzing the Reasons behind the Cancellations</vt:lpstr>
      <vt:lpstr>PowerPoint Presentation</vt:lpstr>
      <vt:lpstr>PowerPoint Presentation</vt:lpstr>
      <vt:lpstr>Meal type Analysis</vt:lpstr>
      <vt:lpstr>Repeated Customer Analysis</vt:lpstr>
      <vt:lpstr>Parking Spaces Analysis</vt:lpstr>
      <vt:lpstr>Market Segment Analysis</vt:lpstr>
      <vt:lpstr>Recommendations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442</cp:revision>
  <dcterms:created xsi:type="dcterms:W3CDTF">2021-12-12T22:53:55Z</dcterms:created>
  <dcterms:modified xsi:type="dcterms:W3CDTF">2021-12-13T04:09:40Z</dcterms:modified>
</cp:coreProperties>
</file>